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0" r:id="rId3"/>
    <p:sldId id="264" r:id="rId4"/>
    <p:sldId id="267" r:id="rId5"/>
    <p:sldId id="272" r:id="rId6"/>
    <p:sldId id="269" r:id="rId7"/>
    <p:sldId id="273" r:id="rId8"/>
    <p:sldId id="278" r:id="rId9"/>
    <p:sldId id="274" r:id="rId10"/>
    <p:sldId id="275" r:id="rId11"/>
    <p:sldId id="279" r:id="rId12"/>
    <p:sldId id="276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78" autoAdjust="0"/>
    <p:restoredTop sz="95332" autoAdjust="0"/>
  </p:normalViewPr>
  <p:slideViewPr>
    <p:cSldViewPr snapToGrid="0">
      <p:cViewPr>
        <p:scale>
          <a:sx n="75" d="100"/>
          <a:sy n="75" d="100"/>
        </p:scale>
        <p:origin x="667" y="5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DACB44-AB2F-4411-ADD6-CA7EF142C7DC}" type="datetimeFigureOut">
              <a:rPr lang="en-IN" smtClean="0"/>
              <a:t>31-10-22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6ADFE-5C8D-475A-8C80-7CC8EBF231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98939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1A223-DE24-4508-8E4E-979ADCB356DA}" type="datetimeFigureOut">
              <a:rPr lang="en-IN" smtClean="0"/>
              <a:t>31-10-22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D4500E-9522-4F66-8F01-62753A7D0B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161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E198-0BE7-422B-A107-625E93B80C2C}" type="datetime1">
              <a:rPr lang="en-IN" smtClean="0"/>
              <a:t>31-10-22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366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E617-FF90-479F-B1DC-A5AB642C7CF6}" type="datetime1">
              <a:rPr lang="en-IN" smtClean="0"/>
              <a:t>31-10-22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8190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03F25-7CDE-4CF9-A8DA-18FAC7376F1E}" type="datetime1">
              <a:rPr lang="en-IN" smtClean="0"/>
              <a:t>31-10-22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1974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8A6A-030D-4B3C-843D-20F295FEB3E9}" type="datetime1">
              <a:rPr lang="en-IN" smtClean="0"/>
              <a:t>31-10-22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01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A68C-A2D0-47D4-8E2F-C320711EA3FF}" type="datetime1">
              <a:rPr lang="en-IN" smtClean="0"/>
              <a:t>31-10-22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888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DE763-E09A-49B7-9BD6-D0D74D056A8B}" type="datetime1">
              <a:rPr lang="en-IN" smtClean="0"/>
              <a:t>31-10-22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9957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870BB-5473-4BE8-A9DD-76856756E32C}" type="datetime1">
              <a:rPr lang="en-IN" smtClean="0"/>
              <a:t>31-10-22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483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087ED-FA1C-4B7D-B1FB-03EAF71CF407}" type="datetime1">
              <a:rPr lang="en-IN" smtClean="0"/>
              <a:t>31-10-22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0919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2863B-5989-4F07-92CB-4A6417130F6F}" type="datetime1">
              <a:rPr lang="en-IN" smtClean="0"/>
              <a:t>31-10-22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3905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E9336-F975-46EB-8B88-6C63E3663798}" type="datetime1">
              <a:rPr lang="en-IN" smtClean="0"/>
              <a:t>31-10-22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2933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1D321-E0E5-493D-B0B6-40B1E1179803}" type="datetime1">
              <a:rPr lang="en-IN" smtClean="0"/>
              <a:t>31-10-22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157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8997F-1D4D-4D94-A375-EB0AC1F6945A}" type="datetime1">
              <a:rPr lang="en-IN" smtClean="0"/>
              <a:t>31-10-22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EFC3E-DDDF-475A-86E3-5C5A02CC3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8106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194" y="-4194"/>
            <a:ext cx="6853806" cy="685380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5338194" cy="6849612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2432304" y="3600240"/>
            <a:ext cx="9759696" cy="2690832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8031102" y="4396291"/>
            <a:ext cx="4053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A </a:t>
            </a:r>
            <a:r>
              <a:rPr lang="en-IN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comparison between the classification between classical and quantum machine learning</a:t>
            </a:r>
            <a:endParaRPr lang="en-IN" sz="1600" dirty="0" smtClean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69097" y="3600240"/>
            <a:ext cx="51252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6000" dirty="0" smtClean="0">
                <a:solidFill>
                  <a:schemeClr val="bg1"/>
                </a:solidFill>
                <a:latin typeface="+mj-lt"/>
              </a:rPr>
              <a:t>CLASSIFICATION BASED ON ML &amp; QML.</a:t>
            </a:r>
            <a:endParaRPr lang="en-IN" sz="60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7995920" y="3911600"/>
            <a:ext cx="8890" cy="22148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34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10</a:t>
            </a:fld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2540000" y="306513"/>
            <a:ext cx="9652001" cy="107524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1737360" y="473274"/>
            <a:ext cx="10266551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5400" dirty="0" smtClean="0">
                <a:solidFill>
                  <a:schemeClr val="bg1"/>
                </a:solidFill>
              </a:rPr>
              <a:t>THE QUANTUM SETUP FOR QSVM</a:t>
            </a:r>
            <a:endParaRPr lang="en-IN" sz="5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92558"/>
          <a:stretch/>
        </p:blipFill>
        <p:spPr>
          <a:xfrm>
            <a:off x="0" y="0"/>
            <a:ext cx="76531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6288" y="1513779"/>
            <a:ext cx="1095973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Feature Maps: </a:t>
            </a:r>
            <a:r>
              <a:rPr lang="en-IN" b="1" dirty="0" err="1" smtClean="0">
                <a:latin typeface="+mj-lt"/>
              </a:rPr>
              <a:t>ZFeatureMap</a:t>
            </a:r>
            <a:r>
              <a:rPr lang="en-IN" b="1" dirty="0" smtClean="0">
                <a:latin typeface="+mj-lt"/>
              </a:rPr>
              <a:t>, </a:t>
            </a:r>
            <a:r>
              <a:rPr lang="en-IN" b="1" dirty="0" err="1" smtClean="0">
                <a:latin typeface="+mj-lt"/>
              </a:rPr>
              <a:t>ZZFeatureMap</a:t>
            </a:r>
            <a:endParaRPr lang="en-IN" b="1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Feature Map used: </a:t>
            </a:r>
            <a:r>
              <a:rPr lang="en-IN" dirty="0" err="1" smtClean="0">
                <a:solidFill>
                  <a:srgbClr val="00B050"/>
                </a:solidFill>
                <a:latin typeface="+mj-lt"/>
              </a:rPr>
              <a:t>ZZFeatureMap</a:t>
            </a:r>
            <a:r>
              <a:rPr lang="en-IN" dirty="0" smtClean="0">
                <a:latin typeface="+mj-lt"/>
              </a:rPr>
              <a:t> as we wanted to use the entanglement parameter. We have used two repetitions of this for better performance. Repetition of 3 or 4 was increasing the depth of the circuit, also inducing noise at gate level and the score was going down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Entanglement tried: </a:t>
            </a:r>
            <a:r>
              <a:rPr lang="en-IN" b="1" dirty="0" smtClean="0">
                <a:latin typeface="+mj-lt"/>
              </a:rPr>
              <a:t>Linear, Circular, Full, SCA (</a:t>
            </a:r>
            <a:r>
              <a:rPr lang="en-IN" b="1" dirty="0">
                <a:latin typeface="+mj-lt"/>
              </a:rPr>
              <a:t>shifted-circular-alternating</a:t>
            </a:r>
            <a:r>
              <a:rPr lang="en-IN" b="1" dirty="0" smtClean="0">
                <a:latin typeface="+mj-lt"/>
              </a:rPr>
              <a:t>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Entanglement used: 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Full</a:t>
            </a:r>
            <a:r>
              <a:rPr lang="en-IN" dirty="0" smtClean="0">
                <a:latin typeface="+mj-lt"/>
              </a:rPr>
              <a:t> (Every qubit is entangled with each other), out of all the entanglement options available, ‘full’ entanglement is providing the best result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4461" y="3229479"/>
            <a:ext cx="4243389" cy="19288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321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11</a:t>
            </a:fld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1232264" y="1965598"/>
            <a:ext cx="109597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+mj-lt"/>
              </a:rPr>
              <a:t>The </a:t>
            </a:r>
            <a:r>
              <a:rPr lang="en-IN" b="1" dirty="0">
                <a:solidFill>
                  <a:srgbClr val="00B050"/>
                </a:solidFill>
                <a:latin typeface="+mj-lt"/>
              </a:rPr>
              <a:t>QSVC</a:t>
            </a:r>
            <a:r>
              <a:rPr lang="en-IN" dirty="0">
                <a:latin typeface="+mj-lt"/>
              </a:rPr>
              <a:t> method was used for this classification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Noise </a:t>
            </a:r>
            <a:r>
              <a:rPr lang="en-IN" dirty="0" smtClean="0">
                <a:latin typeface="+mj-lt"/>
              </a:rPr>
              <a:t>is introduced at the following level : </a:t>
            </a:r>
            <a:r>
              <a:rPr lang="en-IN" b="1" dirty="0" smtClean="0">
                <a:latin typeface="+mj-lt"/>
              </a:rPr>
              <a:t>Bit Flip, Phase Flip</a:t>
            </a:r>
            <a:r>
              <a:rPr lang="en-IN" b="1" dirty="0">
                <a:latin typeface="+mj-lt"/>
              </a:rPr>
              <a:t>, </a:t>
            </a:r>
            <a:r>
              <a:rPr lang="en-IN" b="1" dirty="0" smtClean="0">
                <a:latin typeface="+mj-lt"/>
              </a:rPr>
              <a:t>Phase Amplitude </a:t>
            </a:r>
            <a:r>
              <a:rPr lang="en-IN" b="1" dirty="0" smtClean="0">
                <a:latin typeface="+mj-lt"/>
              </a:rPr>
              <a:t>Damping.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b="1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Noise is given at 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10% </a:t>
            </a:r>
            <a:r>
              <a:rPr lang="en-IN" dirty="0" smtClean="0">
                <a:latin typeface="+mj-lt"/>
              </a:rPr>
              <a:t>for each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Classical Optimizers: </a:t>
            </a:r>
            <a:r>
              <a:rPr lang="en-IN" b="1" dirty="0" smtClean="0">
                <a:latin typeface="+mj-lt"/>
              </a:rPr>
              <a:t>COBYLA, L_BFGS_B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Optimizer used: 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COBYLA</a:t>
            </a:r>
            <a:r>
              <a:rPr lang="en-IN" dirty="0" smtClean="0">
                <a:latin typeface="+mj-lt"/>
              </a:rPr>
              <a:t>, due to faster convergence rate on out dataset with a significant good accuracy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Simulators used: Aer Simulator, with 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1024 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shots</a:t>
            </a:r>
            <a:endParaRPr lang="en-IN" b="1" dirty="0">
              <a:solidFill>
                <a:srgbClr val="00B050"/>
              </a:solidFill>
              <a:latin typeface="+mj-lt"/>
            </a:endParaRPr>
          </a:p>
          <a:p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2540000" y="306513"/>
            <a:ext cx="9652001" cy="107524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1737360" y="473274"/>
            <a:ext cx="10266551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5400" dirty="0" smtClean="0">
                <a:solidFill>
                  <a:schemeClr val="bg1"/>
                </a:solidFill>
              </a:rPr>
              <a:t>THE QUANTUM SETUP FOR QSVM</a:t>
            </a:r>
            <a:endParaRPr lang="en-IN" sz="54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92558"/>
          <a:stretch/>
        </p:blipFill>
        <p:spPr>
          <a:xfrm>
            <a:off x="0" y="0"/>
            <a:ext cx="7653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59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12</a:t>
            </a:fld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6664960" y="306513"/>
            <a:ext cx="5527041" cy="107524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3586480" y="473274"/>
            <a:ext cx="8417431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5400" dirty="0" smtClean="0">
                <a:solidFill>
                  <a:schemeClr val="bg1"/>
                </a:solidFill>
              </a:rPr>
              <a:t>RESULTS OF QSVM</a:t>
            </a:r>
            <a:endParaRPr lang="en-IN" sz="5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92558"/>
          <a:stretch/>
        </p:blipFill>
        <p:spPr>
          <a:xfrm>
            <a:off x="0" y="0"/>
            <a:ext cx="765313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4839" t="36220" r="51583" b="24963"/>
          <a:stretch/>
        </p:blipFill>
        <p:spPr>
          <a:xfrm>
            <a:off x="1564640" y="2854960"/>
            <a:ext cx="4632579" cy="3012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13417" t="41555" r="59833" b="27926"/>
          <a:stretch/>
        </p:blipFill>
        <p:spPr>
          <a:xfrm>
            <a:off x="6461760" y="2820670"/>
            <a:ext cx="4892040" cy="31394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564640" y="1136055"/>
            <a:ext cx="2994099" cy="94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IN" sz="1600" dirty="0" smtClean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Test accuracy after training the model using all the four features. </a:t>
            </a:r>
            <a:r>
              <a:rPr lang="en-IN" sz="1600" b="1" dirty="0" smtClean="0">
                <a:solidFill>
                  <a:srgbClr val="00B050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0.95</a:t>
            </a:r>
            <a:r>
              <a:rPr lang="en-IN" sz="1600" dirty="0" smtClean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.</a:t>
            </a:r>
            <a:endParaRPr lang="en-IN" sz="1400" b="1" dirty="0">
              <a:solidFill>
                <a:srgbClr val="C00000"/>
              </a:solidFill>
              <a:effectLst/>
              <a:latin typeface="+mj-lt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17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/>
          <p:cNvSpPr txBox="1"/>
          <p:nvPr/>
        </p:nvSpPr>
        <p:spPr>
          <a:xfrm>
            <a:off x="91440" y="847984"/>
            <a:ext cx="4320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5200" dirty="0" smtClean="0">
                <a:latin typeface="+mj-lt"/>
              </a:rPr>
              <a:t>THANK YOU!</a:t>
            </a:r>
            <a:endParaRPr lang="en-IN" sz="5200" i="1"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1440" y="1713945"/>
            <a:ext cx="4168045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dirty="0" smtClean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Qiskit Fall Fest Kolkata, 2022</a:t>
            </a:r>
          </a:p>
          <a:p>
            <a:pPr marL="285750" indent="-285750"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dirty="0" smtClean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Debdeep Mitra</a:t>
            </a:r>
          </a:p>
          <a:p>
            <a:pPr>
              <a:spcAft>
                <a:spcPts val="0"/>
              </a:spcAft>
            </a:pPr>
            <a:endParaRPr lang="en-IN" dirty="0" smtClean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IN" dirty="0" err="1" smtClean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Sawan</a:t>
            </a:r>
            <a:r>
              <a:rPr lang="en-IN" dirty="0" smtClean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Bhattacharyya</a:t>
            </a:r>
          </a:p>
          <a:p>
            <a:pPr marL="285750" indent="-285750"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IN" dirty="0" err="1" smtClean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Archan</a:t>
            </a:r>
            <a:r>
              <a:rPr lang="en-IN" dirty="0" smtClean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Ghosh</a:t>
            </a:r>
          </a:p>
          <a:p>
            <a:pPr marL="285750" indent="-285750"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dirty="0" smtClean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 smtClean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Rakhshanda Mujib</a:t>
            </a:r>
            <a:endParaRPr lang="en-IN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ubtitle 4"/>
          <p:cNvSpPr txBox="1">
            <a:spLocks/>
          </p:cNvSpPr>
          <p:nvPr/>
        </p:nvSpPr>
        <p:spPr>
          <a:xfrm>
            <a:off x="5440766" y="6308397"/>
            <a:ext cx="6751234" cy="70586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dirty="0" smtClean="0">
                <a:solidFill>
                  <a:schemeClr val="bg1">
                    <a:lumMod val="95000"/>
                  </a:schemeClr>
                </a:solidFill>
              </a:rPr>
              <a:t>HONORABLE MENTIONS</a:t>
            </a:r>
            <a:endParaRPr lang="en-IN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01" r="-1"/>
          <a:stretch/>
        </p:blipFill>
        <p:spPr>
          <a:xfrm>
            <a:off x="4259485" y="-13789"/>
            <a:ext cx="7932516" cy="687178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96090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918" y="-227281"/>
            <a:ext cx="3750199" cy="1325563"/>
          </a:xfrm>
        </p:spPr>
        <p:txBody>
          <a:bodyPr/>
          <a:lstStyle/>
          <a:p>
            <a:r>
              <a:rPr lang="en-IN" dirty="0" smtClean="0"/>
              <a:t>AGENDA: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620887" y="1007713"/>
            <a:ext cx="4966062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400" dirty="0" smtClean="0">
                <a:latin typeface="+mj-lt"/>
              </a:rPr>
              <a:t>Problem statement</a:t>
            </a:r>
            <a:endParaRPr lang="en-IN" sz="2400" dirty="0" smtClean="0">
              <a:latin typeface="+mj-lt"/>
            </a:endParaRPr>
          </a:p>
          <a:p>
            <a:endParaRPr lang="en-IN" sz="2400" dirty="0" smtClean="0">
              <a:latin typeface="+mj-lt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+mj-lt"/>
              </a:rPr>
              <a:t>Know the dataset</a:t>
            </a:r>
            <a:endParaRPr lang="en-IN" sz="2400" dirty="0" smtClean="0">
              <a:latin typeface="+mj-lt"/>
            </a:endParaRPr>
          </a:p>
          <a:p>
            <a:endParaRPr lang="en-IN" sz="2400" dirty="0">
              <a:latin typeface="+mj-lt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+mj-lt"/>
              </a:rPr>
              <a:t>Results on classical SVM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dirty="0">
              <a:latin typeface="+mj-lt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+mj-lt"/>
              </a:rPr>
              <a:t>The Quantum set-up for VQC</a:t>
            </a:r>
          </a:p>
          <a:p>
            <a:endParaRPr lang="en-IN" sz="2400" dirty="0" smtClean="0">
              <a:latin typeface="+mj-lt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400" dirty="0" smtClean="0">
                <a:latin typeface="+mj-lt"/>
              </a:rPr>
              <a:t>Results of VQC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dirty="0">
              <a:latin typeface="+mj-lt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+mj-lt"/>
              </a:rPr>
              <a:t>The Quantum set-up for </a:t>
            </a:r>
            <a:r>
              <a:rPr lang="en-US" sz="2400" dirty="0">
                <a:latin typeface="+mj-lt"/>
              </a:rPr>
              <a:t>QSVM</a:t>
            </a:r>
            <a:endParaRPr lang="en-IN" sz="2400" dirty="0">
              <a:latin typeface="+mj-lt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dirty="0">
              <a:latin typeface="+mj-lt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+mj-lt"/>
              </a:rPr>
              <a:t>Results on QSVM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dirty="0">
              <a:latin typeface="+mj-lt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+mj-lt"/>
              </a:rPr>
              <a:t>Conclusion</a:t>
            </a:r>
            <a:endParaRPr lang="en-IN" sz="2400" dirty="0" smtClean="0">
              <a:latin typeface="+mj-lt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IN" sz="2400" dirty="0" smtClean="0">
              <a:latin typeface="+mj-lt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763918" y="895517"/>
            <a:ext cx="468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2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36647">
            <a:off x="4940928" y="-955040"/>
            <a:ext cx="7339345" cy="898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-1561"/>
          <a:stretch/>
        </p:blipFill>
        <p:spPr>
          <a:xfrm>
            <a:off x="0" y="0"/>
            <a:ext cx="10442448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4824" y="2429734"/>
            <a:ext cx="9277335" cy="222354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IN" sz="6000" dirty="0">
              <a:latin typeface="+mj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3</a:t>
            </a:fld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6856071" y="306513"/>
            <a:ext cx="5335929" cy="1866739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itle 3"/>
          <p:cNvSpPr txBox="1">
            <a:spLocks/>
          </p:cNvSpPr>
          <p:nvPr/>
        </p:nvSpPr>
        <p:spPr>
          <a:xfrm>
            <a:off x="6822311" y="473274"/>
            <a:ext cx="5181600" cy="1325563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5400" dirty="0" smtClean="0">
                <a:solidFill>
                  <a:schemeClr val="bg1"/>
                </a:solidFill>
              </a:rPr>
              <a:t>PROBLEM STATEMENT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856550" y="1710955"/>
            <a:ext cx="40538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 smtClean="0">
                <a:solidFill>
                  <a:schemeClr val="bg1">
                    <a:lumMod val="95000"/>
                  </a:schemeClr>
                </a:solidFill>
                <a:latin typeface="+mj-lt"/>
              </a:rPr>
              <a:t>WHAT IS THE GOAL?</a:t>
            </a:r>
            <a:endParaRPr lang="en-IN" dirty="0" smtClean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pPr algn="just"/>
            <a:endParaRPr lang="en-IN" sz="1600" dirty="0" smtClean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sp>
        <p:nvSpPr>
          <p:cNvPr id="13" name="Content Placeholder 5"/>
          <p:cNvSpPr txBox="1">
            <a:spLocks/>
          </p:cNvSpPr>
          <p:nvPr/>
        </p:nvSpPr>
        <p:spPr>
          <a:xfrm>
            <a:off x="696006" y="2894892"/>
            <a:ext cx="8654970" cy="17080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200" dirty="0" smtClean="0">
                <a:latin typeface="+mj-lt"/>
              </a:rPr>
              <a:t>To f</a:t>
            </a:r>
            <a:r>
              <a:rPr lang="en-US" sz="3200" dirty="0" smtClean="0">
                <a:latin typeface="+mj-lt"/>
              </a:rPr>
              <a:t>ind the best train and test accuracy for classification </a:t>
            </a:r>
            <a:r>
              <a:rPr lang="en-US" sz="3200" dirty="0" smtClean="0">
                <a:latin typeface="+mj-lt"/>
              </a:rPr>
              <a:t>using one or more Quantum Machine Learning (QML) Algorithm in a noisy environment.</a:t>
            </a:r>
            <a:endParaRPr lang="en-US" sz="3200" baseline="300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714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/>
          <p:cNvSpPr txBox="1">
            <a:spLocks/>
          </p:cNvSpPr>
          <p:nvPr/>
        </p:nvSpPr>
        <p:spPr>
          <a:xfrm>
            <a:off x="3296503" y="2285203"/>
            <a:ext cx="8895497" cy="17080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2000" b="1" dirty="0" smtClean="0">
                <a:solidFill>
                  <a:srgbClr val="000000"/>
                </a:solidFill>
                <a:latin typeface="+mj-lt"/>
              </a:rPr>
              <a:t>Dimension</a:t>
            </a:r>
            <a:r>
              <a:rPr lang="en-US" sz="2000" b="1" dirty="0">
                <a:solidFill>
                  <a:srgbClr val="000000"/>
                </a:solidFill>
                <a:latin typeface="+mj-lt"/>
              </a:rPr>
              <a:t>: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150 x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6.</a:t>
            </a: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2000" b="1" dirty="0">
                <a:solidFill>
                  <a:srgbClr val="000000"/>
                </a:solidFill>
                <a:latin typeface="+mj-lt"/>
              </a:rPr>
              <a:t>Columns: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ID, Sepal width (</a:t>
            </a:r>
            <a:r>
              <a:rPr lang="en-US" sz="2000" dirty="0">
                <a:solidFill>
                  <a:srgbClr val="FF0000"/>
                </a:solidFill>
                <a:latin typeface="+mj-lt"/>
              </a:rPr>
              <a:t>1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),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Sepal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width(</a:t>
            </a:r>
            <a:r>
              <a:rPr lang="en-US" sz="2000" dirty="0">
                <a:solidFill>
                  <a:srgbClr val="FF0000"/>
                </a:solidFill>
                <a:latin typeface="+mj-lt"/>
              </a:rPr>
              <a:t>2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),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Petal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length(</a:t>
            </a:r>
            <a:r>
              <a:rPr lang="en-US" sz="2000" dirty="0">
                <a:solidFill>
                  <a:srgbClr val="FF0000"/>
                </a:solidFill>
                <a:latin typeface="+mj-lt"/>
              </a:rPr>
              <a:t>3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),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Petal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width (</a:t>
            </a:r>
            <a:r>
              <a:rPr lang="en-US" sz="2000" dirty="0">
                <a:solidFill>
                  <a:srgbClr val="FF0000"/>
                </a:solidFill>
                <a:latin typeface="+mj-lt"/>
              </a:rPr>
              <a:t>4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),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and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Class (</a:t>
            </a:r>
            <a:r>
              <a:rPr lang="en-US" sz="2000" dirty="0">
                <a:solidFill>
                  <a:srgbClr val="FF0000"/>
                </a:solidFill>
                <a:latin typeface="+mj-lt"/>
              </a:rPr>
              <a:t>results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).</a:t>
            </a: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2000" b="1" dirty="0">
                <a:solidFill>
                  <a:srgbClr val="000000"/>
                </a:solidFill>
                <a:latin typeface="+mj-lt"/>
              </a:rPr>
              <a:t>3 classes: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Iris-</a:t>
            </a:r>
            <a:r>
              <a:rPr lang="en-IN" sz="2000" dirty="0" err="1" smtClean="0">
                <a:solidFill>
                  <a:srgbClr val="000000"/>
                </a:solidFill>
                <a:latin typeface="+mj-lt"/>
              </a:rPr>
              <a:t>setosa</a:t>
            </a:r>
            <a:r>
              <a:rPr lang="en-IN" sz="2000" dirty="0" smtClean="0">
                <a:solidFill>
                  <a:srgbClr val="000000"/>
                </a:solidFill>
                <a:latin typeface="+mj-lt"/>
              </a:rPr>
              <a:t> (</a:t>
            </a:r>
            <a:r>
              <a:rPr lang="en-IN" sz="2000" dirty="0">
                <a:solidFill>
                  <a:srgbClr val="FF0000"/>
                </a:solidFill>
                <a:latin typeface="+mj-lt"/>
              </a:rPr>
              <a:t>0</a:t>
            </a:r>
            <a:r>
              <a:rPr lang="en-IN" sz="2000" dirty="0" smtClean="0">
                <a:solidFill>
                  <a:srgbClr val="000000"/>
                </a:solidFill>
                <a:latin typeface="+mj-lt"/>
              </a:rPr>
              <a:t>), Iris-versicolour (</a:t>
            </a:r>
            <a:r>
              <a:rPr lang="en-IN" sz="2000" dirty="0">
                <a:solidFill>
                  <a:srgbClr val="FF0000"/>
                </a:solidFill>
                <a:latin typeface="+mj-lt"/>
              </a:rPr>
              <a:t>1</a:t>
            </a:r>
            <a:r>
              <a:rPr lang="en-IN" sz="2000" dirty="0" smtClean="0">
                <a:solidFill>
                  <a:srgbClr val="000000"/>
                </a:solidFill>
                <a:latin typeface="+mj-lt"/>
              </a:rPr>
              <a:t>), </a:t>
            </a:r>
            <a:r>
              <a:rPr lang="en-IN" sz="2000" dirty="0">
                <a:solidFill>
                  <a:srgbClr val="000000"/>
                </a:solidFill>
                <a:latin typeface="+mj-lt"/>
              </a:rPr>
              <a:t>and </a:t>
            </a:r>
            <a:r>
              <a:rPr lang="en-IN" sz="2000" dirty="0" smtClean="0">
                <a:solidFill>
                  <a:srgbClr val="000000"/>
                </a:solidFill>
                <a:latin typeface="+mj-lt"/>
              </a:rPr>
              <a:t>Iris-</a:t>
            </a:r>
            <a:r>
              <a:rPr lang="en-IN" sz="2000" dirty="0" err="1" smtClean="0">
                <a:solidFill>
                  <a:srgbClr val="000000"/>
                </a:solidFill>
                <a:latin typeface="+mj-lt"/>
              </a:rPr>
              <a:t>virginica</a:t>
            </a:r>
            <a:r>
              <a:rPr lang="en-IN" sz="2000" dirty="0" smtClean="0">
                <a:solidFill>
                  <a:srgbClr val="000000"/>
                </a:solidFill>
                <a:latin typeface="+mj-lt"/>
              </a:rPr>
              <a:t> (</a:t>
            </a:r>
            <a:r>
              <a:rPr lang="en-IN" sz="2000" dirty="0" smtClean="0">
                <a:solidFill>
                  <a:srgbClr val="FF0000"/>
                </a:solidFill>
                <a:latin typeface="+mj-lt"/>
              </a:rPr>
              <a:t>2</a:t>
            </a:r>
            <a:r>
              <a:rPr lang="en-IN" sz="2000" dirty="0" smtClean="0">
                <a:solidFill>
                  <a:srgbClr val="000000"/>
                </a:solidFill>
                <a:latin typeface="+mj-lt"/>
              </a:rPr>
              <a:t>).</a:t>
            </a:r>
            <a:endParaRPr lang="en-IN" sz="2000" dirty="0">
              <a:solidFill>
                <a:srgbClr val="000000"/>
              </a:solidFill>
              <a:latin typeface="+mj-lt"/>
            </a:endParaRPr>
          </a:p>
          <a:p>
            <a:pPr marL="0" indent="0" algn="just">
              <a:buNone/>
            </a:pPr>
            <a:endParaRPr lang="en-IN" sz="1800" dirty="0">
              <a:latin typeface="+mj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4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383" y="833120"/>
            <a:ext cx="3392387" cy="602488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431281" y="306513"/>
            <a:ext cx="5760720" cy="145366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itle 3"/>
          <p:cNvSpPr txBox="1">
            <a:spLocks/>
          </p:cNvSpPr>
          <p:nvPr/>
        </p:nvSpPr>
        <p:spPr>
          <a:xfrm>
            <a:off x="6339840" y="473274"/>
            <a:ext cx="5664071" cy="132556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5400" dirty="0" smtClean="0">
                <a:solidFill>
                  <a:schemeClr val="bg1"/>
                </a:solidFill>
              </a:rPr>
              <a:t>KNOW THE DATASET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882572" y="1203667"/>
            <a:ext cx="40538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dirty="0" smtClean="0">
                <a:solidFill>
                  <a:schemeClr val="bg1">
                    <a:lumMod val="95000"/>
                  </a:schemeClr>
                </a:solidFill>
                <a:latin typeface="+mj-lt"/>
              </a:rPr>
              <a:t>THE DATA WE WORKED WITH</a:t>
            </a:r>
            <a:endParaRPr lang="en-IN" dirty="0" smtClean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pPr algn="r"/>
            <a:endParaRPr lang="en-IN" sz="1600" dirty="0" smtClean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pic>
        <p:nvPicPr>
          <p:cNvPr id="1026" name="Picture 2" descr="Python - Basics of Pandas using Iris Dataset - GeeksforGeek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" b="65154"/>
          <a:stretch/>
        </p:blipFill>
        <p:spPr bwMode="auto">
          <a:xfrm>
            <a:off x="3296503" y="4902835"/>
            <a:ext cx="8216265" cy="133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92558"/>
          <a:stretch/>
        </p:blipFill>
        <p:spPr>
          <a:xfrm>
            <a:off x="0" y="0"/>
            <a:ext cx="7653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9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5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272" y="463952"/>
            <a:ext cx="6318656" cy="5892398"/>
          </a:xfrm>
          <a:prstGeom prst="rect">
            <a:avLst/>
          </a:prstGeom>
        </p:spPr>
      </p:pic>
      <p:sp>
        <p:nvSpPr>
          <p:cNvPr id="8" name="Content Placeholder 5"/>
          <p:cNvSpPr txBox="1">
            <a:spLocks/>
          </p:cNvSpPr>
          <p:nvPr/>
        </p:nvSpPr>
        <p:spPr>
          <a:xfrm>
            <a:off x="941032" y="490582"/>
            <a:ext cx="4334521" cy="41663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We performed binary classification on classes </a:t>
            </a:r>
            <a:r>
              <a:rPr lang="en-US" sz="1600" dirty="0">
                <a:solidFill>
                  <a:srgbClr val="FF0000"/>
                </a:solidFill>
                <a:latin typeface="+mj-lt"/>
              </a:rPr>
              <a:t>0</a:t>
            </a: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 and </a:t>
            </a:r>
            <a:r>
              <a:rPr lang="en-US" sz="1600" dirty="0" smtClean="0">
                <a:solidFill>
                  <a:srgbClr val="FF0000"/>
                </a:solidFill>
                <a:latin typeface="+mj-lt"/>
              </a:rPr>
              <a:t>1.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000000"/>
                </a:solidFill>
              </a:rPr>
              <a:t>We used the method of </a:t>
            </a:r>
            <a:r>
              <a:rPr lang="en-US" sz="1600" b="1" dirty="0">
                <a:solidFill>
                  <a:srgbClr val="000000"/>
                </a:solidFill>
              </a:rPr>
              <a:t>forward-selection</a:t>
            </a:r>
            <a:r>
              <a:rPr lang="en-US" sz="1600" dirty="0">
                <a:solidFill>
                  <a:srgbClr val="000000"/>
                </a:solidFill>
              </a:rPr>
              <a:t> to select the features that gave the highest accuracy. </a:t>
            </a:r>
            <a:endParaRPr lang="en-US" sz="1600" dirty="0" smtClean="0">
              <a:solidFill>
                <a:srgbClr val="FF0000"/>
              </a:solidFill>
              <a:latin typeface="+mj-lt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The </a:t>
            </a:r>
            <a:r>
              <a:rPr lang="en-US" sz="1600" b="1" dirty="0" smtClean="0">
                <a:solidFill>
                  <a:srgbClr val="000000"/>
                </a:solidFill>
                <a:latin typeface="+mj-lt"/>
              </a:rPr>
              <a:t>training dataset </a:t>
            </a: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formed was of </a:t>
            </a:r>
            <a:r>
              <a:rPr lang="en-US" sz="1600" b="1" dirty="0" smtClean="0">
                <a:solidFill>
                  <a:srgbClr val="000000"/>
                </a:solidFill>
                <a:latin typeface="+mj-lt"/>
              </a:rPr>
              <a:t>80 x 5 </a:t>
            </a: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dimension, where </a:t>
            </a:r>
            <a:r>
              <a:rPr lang="en-US" sz="1600" b="1" dirty="0" smtClean="0">
                <a:solidFill>
                  <a:srgbClr val="000000"/>
                </a:solidFill>
                <a:latin typeface="+mj-lt"/>
              </a:rPr>
              <a:t>the first 40 samples </a:t>
            </a: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belonged to class </a:t>
            </a:r>
            <a:r>
              <a:rPr lang="en-US" sz="1600" b="1" dirty="0" smtClean="0">
                <a:solidFill>
                  <a:srgbClr val="000000"/>
                </a:solidFill>
                <a:latin typeface="+mj-lt"/>
              </a:rPr>
              <a:t>0</a:t>
            </a: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 and </a:t>
            </a:r>
            <a:r>
              <a:rPr lang="en-US" sz="1600" b="1" dirty="0" smtClean="0">
                <a:solidFill>
                  <a:srgbClr val="000000"/>
                </a:solidFill>
                <a:latin typeface="+mj-lt"/>
              </a:rPr>
              <a:t>the last 40 belonged </a:t>
            </a: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to class </a:t>
            </a:r>
            <a:r>
              <a:rPr lang="en-US" sz="1600" b="1" dirty="0" smtClean="0">
                <a:solidFill>
                  <a:srgbClr val="000000"/>
                </a:solidFill>
                <a:latin typeface="+mj-lt"/>
              </a:rPr>
              <a:t>1</a:t>
            </a: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. </a:t>
            </a:r>
            <a:endParaRPr lang="en-US" sz="1600" dirty="0">
              <a:solidFill>
                <a:srgbClr val="000000"/>
              </a:solidFill>
              <a:latin typeface="+mj-lt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The first 4 features were the sepal and petal lengths and widths respectively. 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The last feature was the class label. 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Similarly, </a:t>
            </a:r>
            <a:r>
              <a:rPr lang="en-US" sz="1600" b="1" dirty="0" smtClean="0">
                <a:solidFill>
                  <a:srgbClr val="000000"/>
                </a:solidFill>
                <a:latin typeface="+mj-lt"/>
              </a:rPr>
              <a:t>the test dataset </a:t>
            </a: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formed had a dimension of </a:t>
            </a:r>
            <a:r>
              <a:rPr lang="en-US" sz="1600" b="1" dirty="0" smtClean="0">
                <a:solidFill>
                  <a:srgbClr val="000000"/>
                </a:solidFill>
                <a:latin typeface="+mj-lt"/>
              </a:rPr>
              <a:t>20 x 5</a:t>
            </a:r>
            <a:r>
              <a:rPr lang="en-US" sz="1600" dirty="0" smtClean="0">
                <a:solidFill>
                  <a:srgbClr val="000000"/>
                </a:solidFill>
                <a:latin typeface="+mj-lt"/>
              </a:rPr>
              <a:t>. </a:t>
            </a:r>
          </a:p>
          <a:p>
            <a:pPr marL="0" indent="0" algn="just">
              <a:buNone/>
            </a:pPr>
            <a:endParaRPr lang="en-IN" sz="1400" dirty="0">
              <a:latin typeface="+mj-l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0583" t="35037" r="72250" b="40396"/>
          <a:stretch/>
        </p:blipFill>
        <p:spPr>
          <a:xfrm>
            <a:off x="2057304" y="4626653"/>
            <a:ext cx="2375548" cy="19122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92558"/>
          <a:stretch/>
        </p:blipFill>
        <p:spPr>
          <a:xfrm>
            <a:off x="0" y="0"/>
            <a:ext cx="7653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5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6</a:t>
            </a:fld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4968240" y="306513"/>
            <a:ext cx="7223761" cy="107524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3586480" y="473274"/>
            <a:ext cx="8417431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5400" dirty="0" smtClean="0">
                <a:solidFill>
                  <a:schemeClr val="bg1"/>
                </a:solidFill>
              </a:rPr>
              <a:t>THE CLASSICAL RESULTS</a:t>
            </a:r>
            <a:endParaRPr lang="en-IN" sz="54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92558"/>
          <a:stretch/>
        </p:blipFill>
        <p:spPr>
          <a:xfrm>
            <a:off x="0" y="0"/>
            <a:ext cx="765313" cy="6858000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309457"/>
              </p:ext>
            </p:extLst>
          </p:nvPr>
        </p:nvGraphicFramePr>
        <p:xfrm>
          <a:off x="1103346" y="1646392"/>
          <a:ext cx="8203214" cy="2274749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334334">
                  <a:extLst>
                    <a:ext uri="{9D8B030D-6E8A-4147-A177-3AD203B41FA5}">
                      <a16:colId xmlns:a16="http://schemas.microsoft.com/office/drawing/2014/main" val="39762011"/>
                    </a:ext>
                  </a:extLst>
                </a:gridCol>
                <a:gridCol w="947115">
                  <a:extLst>
                    <a:ext uri="{9D8B030D-6E8A-4147-A177-3AD203B41FA5}">
                      <a16:colId xmlns:a16="http://schemas.microsoft.com/office/drawing/2014/main" val="170386775"/>
                    </a:ext>
                  </a:extLst>
                </a:gridCol>
                <a:gridCol w="1164806">
                  <a:extLst>
                    <a:ext uri="{9D8B030D-6E8A-4147-A177-3AD203B41FA5}">
                      <a16:colId xmlns:a16="http://schemas.microsoft.com/office/drawing/2014/main" val="1269237667"/>
                    </a:ext>
                  </a:extLst>
                </a:gridCol>
                <a:gridCol w="1267866">
                  <a:extLst>
                    <a:ext uri="{9D8B030D-6E8A-4147-A177-3AD203B41FA5}">
                      <a16:colId xmlns:a16="http://schemas.microsoft.com/office/drawing/2014/main" val="1232573940"/>
                    </a:ext>
                  </a:extLst>
                </a:gridCol>
                <a:gridCol w="1022157">
                  <a:extLst>
                    <a:ext uri="{9D8B030D-6E8A-4147-A177-3AD203B41FA5}">
                      <a16:colId xmlns:a16="http://schemas.microsoft.com/office/drawing/2014/main" val="495325761"/>
                    </a:ext>
                  </a:extLst>
                </a:gridCol>
                <a:gridCol w="1100784">
                  <a:extLst>
                    <a:ext uri="{9D8B030D-6E8A-4147-A177-3AD203B41FA5}">
                      <a16:colId xmlns:a16="http://schemas.microsoft.com/office/drawing/2014/main" val="3546593919"/>
                    </a:ext>
                  </a:extLst>
                </a:gridCol>
                <a:gridCol w="1366152">
                  <a:extLst>
                    <a:ext uri="{9D8B030D-6E8A-4147-A177-3AD203B41FA5}">
                      <a16:colId xmlns:a16="http://schemas.microsoft.com/office/drawing/2014/main" val="2763695632"/>
                    </a:ext>
                  </a:extLst>
                </a:gridCol>
              </a:tblGrid>
              <a:tr h="483546">
                <a:tc gridSpan="7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000" baseline="0" dirty="0" smtClean="0">
                          <a:effectLst/>
                        </a:rPr>
                        <a:t>U</a:t>
                      </a:r>
                      <a:r>
                        <a:rPr lang="en-IN" sz="2000" dirty="0" smtClean="0">
                          <a:effectLst/>
                        </a:rPr>
                        <a:t>sing </a:t>
                      </a:r>
                      <a:r>
                        <a:rPr lang="en-IN" sz="2000" dirty="0">
                          <a:effectLst/>
                        </a:rPr>
                        <a:t>2 </a:t>
                      </a:r>
                      <a:r>
                        <a:rPr lang="en-IN" sz="2000" dirty="0" smtClean="0">
                          <a:effectLst/>
                        </a:rPr>
                        <a:t>features</a:t>
                      </a:r>
                      <a:endParaRPr lang="en-IN" sz="11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215000"/>
                  </a:ext>
                </a:extLst>
              </a:tr>
              <a:tr h="66953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 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2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3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4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3</a:t>
                      </a:r>
                      <a:endParaRPr lang="en-IN" sz="1600" b="1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4</a:t>
                      </a:r>
                      <a:endParaRPr lang="en-IN" sz="1600" b="1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3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4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8739326"/>
                  </a:ext>
                </a:extLst>
              </a:tr>
              <a:tr h="5276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Training accuracy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 </a:t>
                      </a:r>
                      <a:r>
                        <a:rPr lang="en-IN" sz="1800" b="1" dirty="0" smtClean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1.0</a:t>
                      </a:r>
                      <a:endParaRPr lang="en-IN" sz="1800" b="1" dirty="0">
                        <a:solidFill>
                          <a:srgbClr val="00B050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2677754"/>
                  </a:ext>
                </a:extLst>
              </a:tr>
              <a:tr h="5276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Time taken to converge </a:t>
                      </a:r>
                      <a:r>
                        <a:rPr lang="en-IN" sz="1600" b="1" dirty="0">
                          <a:effectLst/>
                          <a:latin typeface="+mj-lt"/>
                        </a:rPr>
                        <a:t>(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s)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0.0018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0.0014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0.0009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0.0008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0.0009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0.0009</a:t>
                      </a:r>
                      <a:endParaRPr lang="en-IN" sz="1600" dirty="0">
                        <a:effectLst/>
                        <a:latin typeface="+mj-lt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46357443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9741361" y="2227472"/>
            <a:ext cx="2262550" cy="3087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IN" b="1" dirty="0" smtClean="0">
                <a:solidFill>
                  <a:srgbClr val="00B050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Linear kernel </a:t>
            </a:r>
            <a:r>
              <a:rPr lang="en-IN" dirty="0" smtClean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was used in the classical SVM.</a:t>
            </a:r>
          </a:p>
          <a:p>
            <a:pPr marL="285750" indent="-285750" algn="just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Test maximum accuracy after training the model using all the combination of features is </a:t>
            </a:r>
            <a:r>
              <a:rPr lang="en-IN" b="1" dirty="0" smtClean="0">
                <a:solidFill>
                  <a:srgbClr val="00B050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1.0</a:t>
            </a:r>
            <a:r>
              <a:rPr lang="en-IN" dirty="0" smtClean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.</a:t>
            </a:r>
            <a:endParaRPr lang="en-IN" sz="1600" b="1" dirty="0">
              <a:solidFill>
                <a:srgbClr val="C00000"/>
              </a:solidFill>
              <a:effectLst/>
              <a:latin typeface="+mj-lt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829968"/>
              </p:ext>
            </p:extLst>
          </p:nvPr>
        </p:nvGraphicFramePr>
        <p:xfrm>
          <a:off x="1103346" y="4092454"/>
          <a:ext cx="5824784" cy="244645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354922">
                  <a:extLst>
                    <a:ext uri="{9D8B030D-6E8A-4147-A177-3AD203B41FA5}">
                      <a16:colId xmlns:a16="http://schemas.microsoft.com/office/drawing/2014/main" val="39762011"/>
                    </a:ext>
                  </a:extLst>
                </a:gridCol>
                <a:gridCol w="961728">
                  <a:extLst>
                    <a:ext uri="{9D8B030D-6E8A-4147-A177-3AD203B41FA5}">
                      <a16:colId xmlns:a16="http://schemas.microsoft.com/office/drawing/2014/main" val="170386775"/>
                    </a:ext>
                  </a:extLst>
                </a:gridCol>
                <a:gridCol w="1182778">
                  <a:extLst>
                    <a:ext uri="{9D8B030D-6E8A-4147-A177-3AD203B41FA5}">
                      <a16:colId xmlns:a16="http://schemas.microsoft.com/office/drawing/2014/main" val="1269237667"/>
                    </a:ext>
                  </a:extLst>
                </a:gridCol>
                <a:gridCol w="1287428">
                  <a:extLst>
                    <a:ext uri="{9D8B030D-6E8A-4147-A177-3AD203B41FA5}">
                      <a16:colId xmlns:a16="http://schemas.microsoft.com/office/drawing/2014/main" val="1232573940"/>
                    </a:ext>
                  </a:extLst>
                </a:gridCol>
                <a:gridCol w="1037928">
                  <a:extLst>
                    <a:ext uri="{9D8B030D-6E8A-4147-A177-3AD203B41FA5}">
                      <a16:colId xmlns:a16="http://schemas.microsoft.com/office/drawing/2014/main" val="495325761"/>
                    </a:ext>
                  </a:extLst>
                </a:gridCol>
              </a:tblGrid>
              <a:tr h="483546">
                <a:tc gridSpan="5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000" baseline="0" dirty="0" smtClean="0">
                          <a:effectLst/>
                        </a:rPr>
                        <a:t>U</a:t>
                      </a:r>
                      <a:r>
                        <a:rPr lang="en-IN" sz="2000" dirty="0" smtClean="0">
                          <a:effectLst/>
                        </a:rPr>
                        <a:t>sing </a:t>
                      </a:r>
                      <a:r>
                        <a:rPr lang="en-IN" sz="2000" dirty="0">
                          <a:effectLst/>
                        </a:rPr>
                        <a:t>3</a:t>
                      </a:r>
                      <a:r>
                        <a:rPr lang="en-IN" sz="2000" dirty="0" smtClean="0">
                          <a:effectLst/>
                        </a:rPr>
                        <a:t> features</a:t>
                      </a:r>
                      <a:endParaRPr lang="en-IN" sz="11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215000"/>
                  </a:ext>
                </a:extLst>
              </a:tr>
              <a:tr h="66953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 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Feature 3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3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Feature 4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Feature 2</a:t>
                      </a:r>
                      <a:endParaRPr lang="en-IN" sz="1600" b="1" dirty="0">
                        <a:effectLst/>
                        <a:latin typeface="+mj-lt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4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2</a:t>
                      </a:r>
                      <a:endParaRPr lang="en-IN" sz="1600" b="1" dirty="0">
                        <a:effectLst/>
                        <a:latin typeface="+mj-lt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3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Feature 4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8739326"/>
                  </a:ext>
                </a:extLst>
              </a:tr>
              <a:tr h="5276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Training accuracy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2677754"/>
                  </a:ext>
                </a:extLst>
              </a:tr>
              <a:tr h="5276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Time taken to converge </a:t>
                      </a:r>
                      <a:r>
                        <a:rPr lang="en-IN" sz="1600" b="1" dirty="0">
                          <a:effectLst/>
                          <a:latin typeface="+mj-lt"/>
                        </a:rPr>
                        <a:t>(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s)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0.001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0.0008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0.0008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0.0007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46357443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825762"/>
              </p:ext>
            </p:extLst>
          </p:nvPr>
        </p:nvGraphicFramePr>
        <p:xfrm>
          <a:off x="7362931" y="3747399"/>
          <a:ext cx="2281449" cy="26937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334334">
                  <a:extLst>
                    <a:ext uri="{9D8B030D-6E8A-4147-A177-3AD203B41FA5}">
                      <a16:colId xmlns:a16="http://schemas.microsoft.com/office/drawing/2014/main" val="39762011"/>
                    </a:ext>
                  </a:extLst>
                </a:gridCol>
                <a:gridCol w="947115">
                  <a:extLst>
                    <a:ext uri="{9D8B030D-6E8A-4147-A177-3AD203B41FA5}">
                      <a16:colId xmlns:a16="http://schemas.microsoft.com/office/drawing/2014/main" val="170386775"/>
                    </a:ext>
                  </a:extLst>
                </a:gridCol>
              </a:tblGrid>
              <a:tr h="483546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000" baseline="0" dirty="0" smtClean="0">
                          <a:effectLst/>
                        </a:rPr>
                        <a:t>U</a:t>
                      </a:r>
                      <a:r>
                        <a:rPr lang="en-IN" sz="2000" dirty="0" smtClean="0">
                          <a:effectLst/>
                        </a:rPr>
                        <a:t>sing 4 features</a:t>
                      </a:r>
                      <a:endParaRPr lang="en-IN" sz="11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215000"/>
                  </a:ext>
                </a:extLst>
              </a:tr>
              <a:tr h="66953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 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 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 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 3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 4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8739326"/>
                  </a:ext>
                </a:extLst>
              </a:tr>
              <a:tr h="5276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Training score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1.0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2677754"/>
                  </a:ext>
                </a:extLst>
              </a:tr>
              <a:tr h="5276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Time taken to converge </a:t>
                      </a:r>
                      <a:r>
                        <a:rPr lang="en-IN" sz="1600" b="1" dirty="0">
                          <a:effectLst/>
                          <a:latin typeface="+mj-lt"/>
                        </a:rPr>
                        <a:t>(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s)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46357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2596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7</a:t>
            </a:fld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3657600" y="306513"/>
            <a:ext cx="8534401" cy="107524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3586480" y="473274"/>
            <a:ext cx="8417431" cy="132556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5400" dirty="0" smtClean="0">
                <a:solidFill>
                  <a:schemeClr val="bg1"/>
                </a:solidFill>
              </a:rPr>
              <a:t>THE QUANTUM SETUP FOR VQC</a:t>
            </a:r>
            <a:endParaRPr lang="en-IN" sz="5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92558"/>
          <a:stretch/>
        </p:blipFill>
        <p:spPr>
          <a:xfrm>
            <a:off x="0" y="0"/>
            <a:ext cx="76531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4174" y="1460599"/>
            <a:ext cx="1095973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Feature Maps: </a:t>
            </a:r>
            <a:r>
              <a:rPr lang="en-IN" b="1" dirty="0" err="1" smtClean="0">
                <a:latin typeface="+mj-lt"/>
              </a:rPr>
              <a:t>ZFeatureMap</a:t>
            </a:r>
            <a:r>
              <a:rPr lang="en-IN" b="1" dirty="0" smtClean="0">
                <a:latin typeface="+mj-lt"/>
              </a:rPr>
              <a:t>, </a:t>
            </a:r>
            <a:r>
              <a:rPr lang="en-IN" b="1" dirty="0" err="1" smtClean="0">
                <a:latin typeface="+mj-lt"/>
              </a:rPr>
              <a:t>ZZFeatureMap</a:t>
            </a:r>
            <a:endParaRPr lang="en-IN" b="1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Feature Map used: </a:t>
            </a:r>
            <a:r>
              <a:rPr lang="en-IN" b="1" dirty="0" err="1" smtClean="0">
                <a:solidFill>
                  <a:srgbClr val="00B050"/>
                </a:solidFill>
                <a:latin typeface="+mj-lt"/>
              </a:rPr>
              <a:t>ZZFeatureMap</a:t>
            </a:r>
            <a:r>
              <a:rPr lang="en-IN" dirty="0" smtClean="0">
                <a:latin typeface="+mj-lt"/>
              </a:rPr>
              <a:t> as we wanted to use the entanglement parameter. </a:t>
            </a:r>
            <a:r>
              <a:rPr lang="en-IN" dirty="0" err="1" smtClean="0">
                <a:latin typeface="+mj-lt"/>
              </a:rPr>
              <a:t>ZFeatureMap</a:t>
            </a:r>
            <a:r>
              <a:rPr lang="en-IN" dirty="0" smtClean="0">
                <a:latin typeface="+mj-lt"/>
              </a:rPr>
              <a:t> does not provide entanglement parameter. We have used two repetitions of this for better performance. Repetition of 3 or 4 was increasing the depth of the circuit, also inducing noise at gate level and the score was going </a:t>
            </a:r>
            <a:r>
              <a:rPr lang="en-IN" dirty="0" smtClean="0">
                <a:latin typeface="+mj-lt"/>
              </a:rPr>
              <a:t>down.</a:t>
            </a: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Entanglement tried: </a:t>
            </a:r>
            <a:r>
              <a:rPr lang="en-IN" b="1" dirty="0" smtClean="0">
                <a:latin typeface="+mj-lt"/>
              </a:rPr>
              <a:t>Linear, Circular, Full, SCA (</a:t>
            </a:r>
            <a:r>
              <a:rPr lang="en-IN" b="1" dirty="0">
                <a:latin typeface="+mj-lt"/>
              </a:rPr>
              <a:t>shifted-circular-alternating</a:t>
            </a:r>
            <a:r>
              <a:rPr lang="en-IN" b="1" dirty="0" smtClean="0">
                <a:latin typeface="+mj-lt"/>
              </a:rPr>
              <a:t>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Entanglement used: 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Full </a:t>
            </a:r>
            <a:r>
              <a:rPr lang="en-IN" dirty="0" smtClean="0">
                <a:latin typeface="+mj-lt"/>
              </a:rPr>
              <a:t>(Every qubit is entangled with each other), out of all the entanglement options available, ‘full’ entanglement is providing the best </a:t>
            </a:r>
            <a:r>
              <a:rPr lang="en-IN" dirty="0" smtClean="0">
                <a:latin typeface="+mj-lt"/>
              </a:rPr>
              <a:t>result.</a:t>
            </a: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Ansatz: We have used </a:t>
            </a:r>
            <a:r>
              <a:rPr lang="en-IN" b="1" dirty="0" err="1" smtClean="0">
                <a:solidFill>
                  <a:srgbClr val="00B050"/>
                </a:solidFill>
                <a:latin typeface="+mj-lt"/>
              </a:rPr>
              <a:t>RealAmplitudes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 </a:t>
            </a:r>
            <a:r>
              <a:rPr lang="en-IN" dirty="0" smtClean="0">
                <a:latin typeface="+mj-lt"/>
              </a:rPr>
              <a:t>as the </a:t>
            </a:r>
            <a:r>
              <a:rPr lang="en-IN" dirty="0" smtClean="0">
                <a:latin typeface="+mj-lt"/>
              </a:rPr>
              <a:t>ansatz.</a:t>
            </a: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1579" y="3026513"/>
            <a:ext cx="3227447" cy="11423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4042" y="5235734"/>
            <a:ext cx="4577836" cy="11206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938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8</a:t>
            </a:fld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10284903" y="1429505"/>
            <a:ext cx="1813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dirty="0" smtClean="0"/>
              <a:t>(Continued)…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232263" y="2161458"/>
            <a:ext cx="109597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Noise is introduced at the following level : Bit Flip, Phase Flip</a:t>
            </a:r>
            <a:r>
              <a:rPr lang="en-IN" dirty="0">
                <a:latin typeface="+mj-lt"/>
              </a:rPr>
              <a:t>, </a:t>
            </a:r>
            <a:r>
              <a:rPr lang="en-IN" dirty="0" smtClean="0">
                <a:latin typeface="+mj-lt"/>
              </a:rPr>
              <a:t>Phase Amplitude Damping.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Noise </a:t>
            </a:r>
            <a:r>
              <a:rPr lang="en-IN" dirty="0" smtClean="0">
                <a:latin typeface="+mj-lt"/>
              </a:rPr>
              <a:t>is given at 5% for </a:t>
            </a:r>
            <a:r>
              <a:rPr lang="en-IN" dirty="0" smtClean="0">
                <a:latin typeface="+mj-lt"/>
              </a:rPr>
              <a:t>each. </a:t>
            </a: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Classical Optimizers: </a:t>
            </a:r>
            <a:r>
              <a:rPr lang="en-IN" b="1" dirty="0" smtClean="0">
                <a:latin typeface="+mj-lt"/>
              </a:rPr>
              <a:t>COBYLA, </a:t>
            </a:r>
            <a:r>
              <a:rPr lang="en-IN" b="1" dirty="0" smtClean="0">
                <a:latin typeface="+mj-lt"/>
              </a:rPr>
              <a:t>L_BFGS_B.</a:t>
            </a:r>
            <a:endParaRPr lang="en-IN" b="1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Optimizer used: 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COBYLA</a:t>
            </a:r>
            <a:r>
              <a:rPr lang="en-IN" dirty="0" smtClean="0">
                <a:latin typeface="+mj-lt"/>
              </a:rPr>
              <a:t>, due to faster convergence rate on out dataset with a significant good </a:t>
            </a:r>
            <a:r>
              <a:rPr lang="en-IN" dirty="0" smtClean="0">
                <a:latin typeface="+mj-lt"/>
              </a:rPr>
              <a:t>accuracy.</a:t>
            </a: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>
                <a:latin typeface="+mj-lt"/>
              </a:rPr>
              <a:t>Simulators used: Aer Simulator, with 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1024 </a:t>
            </a:r>
            <a:r>
              <a:rPr lang="en-IN" b="1" dirty="0" smtClean="0">
                <a:solidFill>
                  <a:srgbClr val="00B050"/>
                </a:solidFill>
                <a:latin typeface="+mj-lt"/>
              </a:rPr>
              <a:t>shots.</a:t>
            </a:r>
            <a:endParaRPr lang="en-IN" b="1" dirty="0" smtClean="0">
              <a:solidFill>
                <a:srgbClr val="00B050"/>
              </a:solidFill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 smtClean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+mj-lt"/>
              </a:rPr>
              <a:t>The </a:t>
            </a:r>
            <a:r>
              <a:rPr lang="en-IN" dirty="0" smtClean="0">
                <a:latin typeface="+mj-lt"/>
              </a:rPr>
              <a:t>VQC </a:t>
            </a:r>
            <a:r>
              <a:rPr lang="en-IN" dirty="0">
                <a:latin typeface="+mj-lt"/>
              </a:rPr>
              <a:t>method was used for this </a:t>
            </a:r>
            <a:r>
              <a:rPr lang="en-IN" dirty="0" smtClean="0">
                <a:latin typeface="+mj-lt"/>
              </a:rPr>
              <a:t>classification</a:t>
            </a:r>
            <a:endParaRPr lang="en-IN" dirty="0">
              <a:latin typeface="+mj-lt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92558"/>
          <a:stretch/>
        </p:blipFill>
        <p:spPr>
          <a:xfrm>
            <a:off x="0" y="0"/>
            <a:ext cx="765313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657600" y="306513"/>
            <a:ext cx="8534401" cy="107524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3586480" y="473274"/>
            <a:ext cx="8417431" cy="132556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5400" dirty="0" smtClean="0">
                <a:solidFill>
                  <a:schemeClr val="bg1"/>
                </a:solidFill>
              </a:rPr>
              <a:t>THE QUANTUM SETUP FOR VQC</a:t>
            </a:r>
            <a:endParaRPr lang="en-IN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85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FC3E-DDDF-475A-86E3-5C5A02CC39DC}" type="slidenum">
              <a:rPr lang="en-IN" smtClean="0"/>
              <a:t>9</a:t>
            </a:fld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7152640" y="306513"/>
            <a:ext cx="5039361" cy="107524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3586480" y="473274"/>
            <a:ext cx="8417431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smtClean="0">
                <a:solidFill>
                  <a:schemeClr val="bg1"/>
                </a:solidFill>
              </a:rPr>
              <a:t>RESULTS OF VQC</a:t>
            </a:r>
            <a:endParaRPr lang="en-IN" sz="5400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2135086"/>
              </p:ext>
            </p:extLst>
          </p:nvPr>
        </p:nvGraphicFramePr>
        <p:xfrm>
          <a:off x="1137174" y="1355923"/>
          <a:ext cx="9706418" cy="2274749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503204">
                  <a:extLst>
                    <a:ext uri="{9D8B030D-6E8A-4147-A177-3AD203B41FA5}">
                      <a16:colId xmlns:a16="http://schemas.microsoft.com/office/drawing/2014/main" val="2562323364"/>
                    </a:ext>
                  </a:extLst>
                </a:gridCol>
                <a:gridCol w="1334334">
                  <a:extLst>
                    <a:ext uri="{9D8B030D-6E8A-4147-A177-3AD203B41FA5}">
                      <a16:colId xmlns:a16="http://schemas.microsoft.com/office/drawing/2014/main" val="39762011"/>
                    </a:ext>
                  </a:extLst>
                </a:gridCol>
                <a:gridCol w="947115">
                  <a:extLst>
                    <a:ext uri="{9D8B030D-6E8A-4147-A177-3AD203B41FA5}">
                      <a16:colId xmlns:a16="http://schemas.microsoft.com/office/drawing/2014/main" val="170386775"/>
                    </a:ext>
                  </a:extLst>
                </a:gridCol>
                <a:gridCol w="1164806">
                  <a:extLst>
                    <a:ext uri="{9D8B030D-6E8A-4147-A177-3AD203B41FA5}">
                      <a16:colId xmlns:a16="http://schemas.microsoft.com/office/drawing/2014/main" val="1269237667"/>
                    </a:ext>
                  </a:extLst>
                </a:gridCol>
                <a:gridCol w="1267866">
                  <a:extLst>
                    <a:ext uri="{9D8B030D-6E8A-4147-A177-3AD203B41FA5}">
                      <a16:colId xmlns:a16="http://schemas.microsoft.com/office/drawing/2014/main" val="1232573940"/>
                    </a:ext>
                  </a:extLst>
                </a:gridCol>
                <a:gridCol w="1022157">
                  <a:extLst>
                    <a:ext uri="{9D8B030D-6E8A-4147-A177-3AD203B41FA5}">
                      <a16:colId xmlns:a16="http://schemas.microsoft.com/office/drawing/2014/main" val="495325761"/>
                    </a:ext>
                  </a:extLst>
                </a:gridCol>
                <a:gridCol w="1100784">
                  <a:extLst>
                    <a:ext uri="{9D8B030D-6E8A-4147-A177-3AD203B41FA5}">
                      <a16:colId xmlns:a16="http://schemas.microsoft.com/office/drawing/2014/main" val="3546593919"/>
                    </a:ext>
                  </a:extLst>
                </a:gridCol>
                <a:gridCol w="1366152">
                  <a:extLst>
                    <a:ext uri="{9D8B030D-6E8A-4147-A177-3AD203B41FA5}">
                      <a16:colId xmlns:a16="http://schemas.microsoft.com/office/drawing/2014/main" val="2763695632"/>
                    </a:ext>
                  </a:extLst>
                </a:gridCol>
              </a:tblGrid>
              <a:tr h="483546">
                <a:tc gridSpan="8"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000" baseline="0" dirty="0" smtClean="0">
                          <a:effectLst/>
                        </a:rPr>
                        <a:t>U</a:t>
                      </a:r>
                      <a:r>
                        <a:rPr lang="en-IN" sz="2000" dirty="0" smtClean="0">
                          <a:effectLst/>
                        </a:rPr>
                        <a:t>sing </a:t>
                      </a:r>
                      <a:r>
                        <a:rPr lang="en-IN" sz="2000" dirty="0">
                          <a:effectLst/>
                        </a:rPr>
                        <a:t>2 </a:t>
                      </a:r>
                      <a:r>
                        <a:rPr lang="en-IN" sz="2000" dirty="0" smtClean="0">
                          <a:effectLst/>
                        </a:rPr>
                        <a:t>features</a:t>
                      </a:r>
                      <a:endParaRPr lang="en-IN" sz="11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215000"/>
                  </a:ext>
                </a:extLst>
              </a:tr>
              <a:tr h="669539">
                <a:tc rowSpan="3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200" dirty="0" smtClean="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200" dirty="0" smtClean="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IN" sz="1200" dirty="0" smtClean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800" dirty="0" smtClean="0">
                          <a:effectLst/>
                        </a:rPr>
                        <a:t>Optimizer</a:t>
                      </a:r>
                      <a:endParaRPr lang="en-IN" sz="18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800" dirty="0">
                          <a:effectLst/>
                        </a:rPr>
                        <a:t>= COBYLA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800" dirty="0">
                          <a:effectLst/>
                        </a:rPr>
                        <a:t> </a:t>
                      </a:r>
                      <a:endParaRPr lang="en-IN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 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2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3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4</a:t>
                      </a:r>
                      <a:endParaRPr lang="en-IN" sz="1600" b="1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3</a:t>
                      </a:r>
                      <a:endParaRPr lang="en-IN" sz="1600" b="1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>
                          <a:effectLst/>
                          <a:latin typeface="+mj-lt"/>
                        </a:rPr>
                        <a:t>Feature 4</a:t>
                      </a:r>
                      <a:endParaRPr lang="en-IN" sz="1600" b="1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3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effectLst/>
                          <a:latin typeface="+mj-lt"/>
                        </a:rPr>
                        <a:t>Feature 4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8739326"/>
                  </a:ext>
                </a:extLst>
              </a:tr>
              <a:tr h="5276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Training accuracy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0.85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0.8625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0.725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0.775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0.9125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 </a:t>
                      </a:r>
                      <a:r>
                        <a:rPr lang="en-IN" sz="1800" b="1" dirty="0" smtClean="0">
                          <a:solidFill>
                            <a:srgbClr val="00B050"/>
                          </a:solidFill>
                          <a:effectLst/>
                          <a:latin typeface="+mj-lt"/>
                        </a:rPr>
                        <a:t>0.95</a:t>
                      </a:r>
                      <a:endParaRPr lang="en-IN" sz="1800" b="1" dirty="0">
                        <a:solidFill>
                          <a:srgbClr val="00B050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2677754"/>
                  </a:ext>
                </a:extLst>
              </a:tr>
              <a:tr h="5276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 smtClean="0">
                          <a:effectLst/>
                          <a:latin typeface="+mj-lt"/>
                        </a:rPr>
                        <a:t>Time taken to converge </a:t>
                      </a:r>
                      <a:r>
                        <a:rPr lang="en-IN" sz="1600" b="1" dirty="0">
                          <a:effectLst/>
                          <a:latin typeface="+mj-lt"/>
                        </a:rPr>
                        <a:t>(</a:t>
                      </a:r>
                      <a:r>
                        <a:rPr lang="en-IN" sz="1600" b="1" dirty="0" smtClean="0">
                          <a:effectLst/>
                          <a:latin typeface="+mj-lt"/>
                        </a:rPr>
                        <a:t>s)</a:t>
                      </a:r>
                      <a:endParaRPr lang="en-IN" sz="1600" b="1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IN" sz="1600" spc="10" dirty="0">
                          <a:effectLst/>
                          <a:latin typeface="+mj-lt"/>
                        </a:rPr>
                        <a:t>48.18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 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>
                          <a:effectLst/>
                          <a:latin typeface="+mj-lt"/>
                        </a:rPr>
                        <a:t>68.67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 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>
                          <a:effectLst/>
                          <a:latin typeface="+mj-lt"/>
                        </a:rPr>
                        <a:t>64.87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 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>
                          <a:effectLst/>
                          <a:latin typeface="+mj-lt"/>
                        </a:rPr>
                        <a:t>50.62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 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spc="10" dirty="0" smtClean="0">
                          <a:effectLst/>
                          <a:latin typeface="+mj-lt"/>
                        </a:rPr>
                        <a:t>52.65</a:t>
                      </a:r>
                      <a:r>
                        <a:rPr lang="en-IN" sz="1600" dirty="0" smtClean="0">
                          <a:effectLst/>
                          <a:latin typeface="+mj-lt"/>
                        </a:rPr>
                        <a:t> </a:t>
                      </a: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IN" sz="1600" spc="10" dirty="0">
                          <a:effectLst/>
                          <a:latin typeface="+mj-lt"/>
                        </a:rPr>
                        <a:t>55.04</a:t>
                      </a:r>
                      <a:endParaRPr lang="en-IN" sz="1600" dirty="0">
                        <a:effectLst/>
                        <a:latin typeface="+mj-lt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  <a:latin typeface="+mj-lt"/>
                        </a:rPr>
                        <a:t> </a:t>
                      </a:r>
                      <a:endParaRPr lang="en-IN" sz="16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46357443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137174" y="3715279"/>
            <a:ext cx="9623591" cy="392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u="sng" dirty="0" smtClean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Note:</a:t>
            </a:r>
            <a:r>
              <a:rPr lang="en-IN" dirty="0" smtClean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 Using </a:t>
            </a:r>
            <a:r>
              <a:rPr lang="en-IN" dirty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optimizer = L_BFGS_B, for feature 3 and feature 4, score = </a:t>
            </a:r>
            <a:r>
              <a:rPr lang="en-IN" b="1" dirty="0">
                <a:solidFill>
                  <a:srgbClr val="00B050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0.9625</a:t>
            </a:r>
            <a:r>
              <a:rPr lang="en-IN" dirty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, time = </a:t>
            </a:r>
            <a:r>
              <a:rPr lang="en-IN" b="1" dirty="0">
                <a:solidFill>
                  <a:srgbClr val="C00000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186.52 </a:t>
            </a:r>
            <a:r>
              <a:rPr lang="en-IN" b="1" dirty="0" smtClean="0">
                <a:solidFill>
                  <a:srgbClr val="C00000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s.</a:t>
            </a:r>
            <a:endParaRPr lang="en-IN" sz="1600" b="1" dirty="0">
              <a:solidFill>
                <a:srgbClr val="C00000"/>
              </a:solidFill>
              <a:effectLst/>
              <a:latin typeface="+mj-lt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92558"/>
          <a:stretch/>
        </p:blipFill>
        <p:spPr>
          <a:xfrm>
            <a:off x="0" y="0"/>
            <a:ext cx="765313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7" t="48361" r="54645" b="15762"/>
          <a:stretch/>
        </p:blipFill>
        <p:spPr>
          <a:xfrm>
            <a:off x="3641242" y="4413330"/>
            <a:ext cx="3133474" cy="206441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Rectangle 10"/>
          <p:cNvSpPr/>
          <p:nvPr/>
        </p:nvSpPr>
        <p:spPr>
          <a:xfrm>
            <a:off x="1390243" y="4678552"/>
            <a:ext cx="1873075" cy="1208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IN" sz="1600" dirty="0" smtClean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Test accuracy after training it using features 3 and 4 = </a:t>
            </a:r>
            <a:r>
              <a:rPr lang="en-IN" sz="1600" b="1" dirty="0" smtClean="0">
                <a:solidFill>
                  <a:srgbClr val="00B050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0.96</a:t>
            </a:r>
            <a:r>
              <a:rPr lang="en-IN" sz="1600" dirty="0" smtClean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.</a:t>
            </a:r>
            <a:endParaRPr lang="en-IN" sz="1400" b="1" dirty="0">
              <a:solidFill>
                <a:srgbClr val="C00000"/>
              </a:solidFill>
              <a:effectLst/>
              <a:latin typeface="+mj-lt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15441" t="29138" r="38346" b="17057"/>
          <a:stretch/>
        </p:blipFill>
        <p:spPr>
          <a:xfrm>
            <a:off x="7211363" y="4316232"/>
            <a:ext cx="3245650" cy="2125582"/>
          </a:xfrm>
          <a:prstGeom prst="rect">
            <a:avLst/>
          </a:prstGeom>
        </p:spPr>
      </p:pic>
      <p:cxnSp>
        <p:nvCxnSpPr>
          <p:cNvPr id="14" name="Curved Connector 13"/>
          <p:cNvCxnSpPr>
            <a:stCxn id="5" idx="3"/>
            <a:endCxn id="12" idx="3"/>
          </p:cNvCxnSpPr>
          <p:nvPr/>
        </p:nvCxnSpPr>
        <p:spPr>
          <a:xfrm flipH="1">
            <a:off x="10457013" y="2493297"/>
            <a:ext cx="386579" cy="2885726"/>
          </a:xfrm>
          <a:prstGeom prst="curvedConnector3">
            <a:avLst>
              <a:gd name="adj1" fmla="val -59134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509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2679</TotalTime>
  <Words>867</Words>
  <Application>Microsoft Office PowerPoint</Application>
  <PresentationFormat>Widescreen</PresentationFormat>
  <Paragraphs>219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Ebrima</vt:lpstr>
      <vt:lpstr>Times New Roman</vt:lpstr>
      <vt:lpstr>Office Theme</vt:lpstr>
      <vt:lpstr>PowerPoint Presentation</vt:lpstr>
      <vt:lpstr>AGENDA: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Rakhshanda Mujib</dc:creator>
  <cp:lastModifiedBy>Rakhshanda Mujib</cp:lastModifiedBy>
  <cp:revision>131</cp:revision>
  <dcterms:created xsi:type="dcterms:W3CDTF">2022-06-12T18:58:41Z</dcterms:created>
  <dcterms:modified xsi:type="dcterms:W3CDTF">2022-10-31T11:42:17Z</dcterms:modified>
</cp:coreProperties>
</file>